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5CF0C4-B88E-4EBC-8BBE-5573365B596B}" v="2" dt="2025-04-29T03:09:20.2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uska Dasgupta" userId="4be21074cbab5341" providerId="LiveId" clId="{BF5CF0C4-B88E-4EBC-8BBE-5573365B596B}"/>
    <pc:docChg chg="custSel addSld delSld modSld sldOrd">
      <pc:chgData name="Anuska Dasgupta" userId="4be21074cbab5341" providerId="LiveId" clId="{BF5CF0C4-B88E-4EBC-8BBE-5573365B596B}" dt="2025-04-29T03:09:48.817" v="272" actId="47"/>
      <pc:docMkLst>
        <pc:docMk/>
      </pc:docMkLst>
      <pc:sldChg chg="delSp modSp add del mod ord">
        <pc:chgData name="Anuska Dasgupta" userId="4be21074cbab5341" providerId="LiveId" clId="{BF5CF0C4-B88E-4EBC-8BBE-5573365B596B}" dt="2025-04-29T03:09:48.817" v="272" actId="47"/>
        <pc:sldMkLst>
          <pc:docMk/>
          <pc:sldMk cId="3172733512" sldId="266"/>
        </pc:sldMkLst>
        <pc:spChg chg="mod">
          <ac:chgData name="Anuska Dasgupta" userId="4be21074cbab5341" providerId="LiveId" clId="{BF5CF0C4-B88E-4EBC-8BBE-5573365B596B}" dt="2025-04-29T03:01:46.711" v="20" actId="20577"/>
          <ac:spMkLst>
            <pc:docMk/>
            <pc:sldMk cId="3172733512" sldId="266"/>
            <ac:spMk id="3" creationId="{7B70A95C-6AD3-DF1B-7B18-DFA8C63D19C6}"/>
          </ac:spMkLst>
        </pc:spChg>
        <pc:spChg chg="mod">
          <ac:chgData name="Anuska Dasgupta" userId="4be21074cbab5341" providerId="LiveId" clId="{BF5CF0C4-B88E-4EBC-8BBE-5573365B596B}" dt="2025-04-29T03:04:32.969" v="140" actId="403"/>
          <ac:spMkLst>
            <pc:docMk/>
            <pc:sldMk cId="3172733512" sldId="266"/>
            <ac:spMk id="5" creationId="{6D8A2A73-EBF8-57E7-06A6-CF4482956356}"/>
          </ac:spMkLst>
        </pc:spChg>
        <pc:spChg chg="mod">
          <ac:chgData name="Anuska Dasgupta" userId="4be21074cbab5341" providerId="LiveId" clId="{BF5CF0C4-B88E-4EBC-8BBE-5573365B596B}" dt="2025-04-29T03:02:03.410" v="51" actId="20577"/>
          <ac:spMkLst>
            <pc:docMk/>
            <pc:sldMk cId="3172733512" sldId="266"/>
            <ac:spMk id="6" creationId="{C2CAF0D7-3809-C45D-CD53-6078F0F1138B}"/>
          </ac:spMkLst>
        </pc:spChg>
        <pc:spChg chg="mod">
          <ac:chgData name="Anuska Dasgupta" userId="4be21074cbab5341" providerId="LiveId" clId="{BF5CF0C4-B88E-4EBC-8BBE-5573365B596B}" dt="2025-04-29T03:04:29.286" v="138" actId="403"/>
          <ac:spMkLst>
            <pc:docMk/>
            <pc:sldMk cId="3172733512" sldId="266"/>
            <ac:spMk id="8" creationId="{F7408B30-0899-9B51-9F7F-1B3E15EBCD36}"/>
          </ac:spMkLst>
        </pc:spChg>
        <pc:spChg chg="del mod">
          <ac:chgData name="Anuska Dasgupta" userId="4be21074cbab5341" providerId="LiveId" clId="{BF5CF0C4-B88E-4EBC-8BBE-5573365B596B}" dt="2025-04-29T03:04:42.146" v="141" actId="478"/>
          <ac:spMkLst>
            <pc:docMk/>
            <pc:sldMk cId="3172733512" sldId="266"/>
            <ac:spMk id="9" creationId="{DFD273E7-7C1A-4D31-C780-795E2F3DA66B}"/>
          </ac:spMkLst>
        </pc:spChg>
        <pc:spChg chg="mod">
          <ac:chgData name="Anuska Dasgupta" userId="4be21074cbab5341" providerId="LiveId" clId="{BF5CF0C4-B88E-4EBC-8BBE-5573365B596B}" dt="2025-04-29T03:04:23.862" v="136" actId="403"/>
          <ac:spMkLst>
            <pc:docMk/>
            <pc:sldMk cId="3172733512" sldId="266"/>
            <ac:spMk id="11" creationId="{EAEBB90B-8A21-8061-C056-5FDC2E71D250}"/>
          </ac:spMkLst>
        </pc:spChg>
        <pc:spChg chg="mod">
          <ac:chgData name="Anuska Dasgupta" userId="4be21074cbab5341" providerId="LiveId" clId="{BF5CF0C4-B88E-4EBC-8BBE-5573365B596B}" dt="2025-04-29T03:03:56.704" v="130" actId="6549"/>
          <ac:spMkLst>
            <pc:docMk/>
            <pc:sldMk cId="3172733512" sldId="266"/>
            <ac:spMk id="12" creationId="{8671737B-6701-D10B-B85B-6FD680274E12}"/>
          </ac:spMkLst>
        </pc:spChg>
        <pc:spChg chg="del">
          <ac:chgData name="Anuska Dasgupta" userId="4be21074cbab5341" providerId="LiveId" clId="{BF5CF0C4-B88E-4EBC-8BBE-5573365B596B}" dt="2025-04-29T03:04:03.240" v="132" actId="478"/>
          <ac:spMkLst>
            <pc:docMk/>
            <pc:sldMk cId="3172733512" sldId="266"/>
            <ac:spMk id="13" creationId="{DE8B7730-D439-294B-2180-389F5D9D24D8}"/>
          </ac:spMkLst>
        </pc:spChg>
        <pc:spChg chg="del">
          <ac:chgData name="Anuska Dasgupta" userId="4be21074cbab5341" providerId="LiveId" clId="{BF5CF0C4-B88E-4EBC-8BBE-5573365B596B}" dt="2025-04-29T03:04:05.657" v="133" actId="478"/>
          <ac:spMkLst>
            <pc:docMk/>
            <pc:sldMk cId="3172733512" sldId="266"/>
            <ac:spMk id="14" creationId="{E0C384E7-BD76-0057-8EA1-04A14477DA0F}"/>
          </ac:spMkLst>
        </pc:spChg>
        <pc:spChg chg="del mod">
          <ac:chgData name="Anuska Dasgupta" userId="4be21074cbab5341" providerId="LiveId" clId="{BF5CF0C4-B88E-4EBC-8BBE-5573365B596B}" dt="2025-04-29T03:04:20.147" v="134" actId="478"/>
          <ac:spMkLst>
            <pc:docMk/>
            <pc:sldMk cId="3172733512" sldId="266"/>
            <ac:spMk id="15" creationId="{4256803C-09B5-3081-DC63-3204768EAE86}"/>
          </ac:spMkLst>
        </pc:spChg>
      </pc:sldChg>
      <pc:sldChg chg="addSp delSp modSp add mod ord">
        <pc:chgData name="Anuska Dasgupta" userId="4be21074cbab5341" providerId="LiveId" clId="{BF5CF0C4-B88E-4EBC-8BBE-5573365B596B}" dt="2025-04-29T03:09:36.406" v="271"/>
        <pc:sldMkLst>
          <pc:docMk/>
          <pc:sldMk cId="3961999508" sldId="267"/>
        </pc:sldMkLst>
        <pc:spChg chg="mod">
          <ac:chgData name="Anuska Dasgupta" userId="4be21074cbab5341" providerId="LiveId" clId="{BF5CF0C4-B88E-4EBC-8BBE-5573365B596B}" dt="2025-04-29T03:07:45.633" v="172" actId="20577"/>
          <ac:spMkLst>
            <pc:docMk/>
            <pc:sldMk cId="3961999508" sldId="267"/>
            <ac:spMk id="3" creationId="{6068CCCF-C261-42BB-2BC2-6BFC1E7472FF}"/>
          </ac:spMkLst>
        </pc:spChg>
        <pc:spChg chg="del">
          <ac:chgData name="Anuska Dasgupta" userId="4be21074cbab5341" providerId="LiveId" clId="{BF5CF0C4-B88E-4EBC-8BBE-5573365B596B}" dt="2025-04-29T03:07:25.027" v="150" actId="478"/>
          <ac:spMkLst>
            <pc:docMk/>
            <pc:sldMk cId="3961999508" sldId="267"/>
            <ac:spMk id="4" creationId="{59AC9D8B-48E3-D8F4-4DE1-12E840EBDD47}"/>
          </ac:spMkLst>
        </pc:spChg>
        <pc:spChg chg="del">
          <ac:chgData name="Anuska Dasgupta" userId="4be21074cbab5341" providerId="LiveId" clId="{BF5CF0C4-B88E-4EBC-8BBE-5573365B596B}" dt="2025-04-29T03:07:22.085" v="149" actId="478"/>
          <ac:spMkLst>
            <pc:docMk/>
            <pc:sldMk cId="3961999508" sldId="267"/>
            <ac:spMk id="5" creationId="{DE004D48-F69D-8176-7CA0-F03CEE7B9402}"/>
          </ac:spMkLst>
        </pc:spChg>
        <pc:spChg chg="del">
          <ac:chgData name="Anuska Dasgupta" userId="4be21074cbab5341" providerId="LiveId" clId="{BF5CF0C4-B88E-4EBC-8BBE-5573365B596B}" dt="2025-04-29T03:07:22.085" v="149" actId="478"/>
          <ac:spMkLst>
            <pc:docMk/>
            <pc:sldMk cId="3961999508" sldId="267"/>
            <ac:spMk id="6" creationId="{D394E703-3ED3-1243-7EDB-A07914D0C731}"/>
          </ac:spMkLst>
        </pc:spChg>
        <pc:spChg chg="del">
          <ac:chgData name="Anuska Dasgupta" userId="4be21074cbab5341" providerId="LiveId" clId="{BF5CF0C4-B88E-4EBC-8BBE-5573365B596B}" dt="2025-04-29T03:07:22.085" v="149" actId="478"/>
          <ac:spMkLst>
            <pc:docMk/>
            <pc:sldMk cId="3961999508" sldId="267"/>
            <ac:spMk id="7" creationId="{889C8991-9AF3-CA00-6CF2-81AAAC77EB12}"/>
          </ac:spMkLst>
        </pc:spChg>
        <pc:spChg chg="del">
          <ac:chgData name="Anuska Dasgupta" userId="4be21074cbab5341" providerId="LiveId" clId="{BF5CF0C4-B88E-4EBC-8BBE-5573365B596B}" dt="2025-04-29T03:07:22.085" v="149" actId="478"/>
          <ac:spMkLst>
            <pc:docMk/>
            <pc:sldMk cId="3961999508" sldId="267"/>
            <ac:spMk id="8" creationId="{C2E5CE6F-40C9-E7BC-91CA-0883394BEFAA}"/>
          </ac:spMkLst>
        </pc:spChg>
        <pc:spChg chg="del">
          <ac:chgData name="Anuska Dasgupta" userId="4be21074cbab5341" providerId="LiveId" clId="{BF5CF0C4-B88E-4EBC-8BBE-5573365B596B}" dt="2025-04-29T03:07:22.085" v="149" actId="478"/>
          <ac:spMkLst>
            <pc:docMk/>
            <pc:sldMk cId="3961999508" sldId="267"/>
            <ac:spMk id="9" creationId="{6909A690-6AAB-EC09-BCC9-E5A47D71B9E2}"/>
          </ac:spMkLst>
        </pc:spChg>
        <pc:spChg chg="del">
          <ac:chgData name="Anuska Dasgupta" userId="4be21074cbab5341" providerId="LiveId" clId="{BF5CF0C4-B88E-4EBC-8BBE-5573365B596B}" dt="2025-04-29T03:07:22.085" v="149" actId="478"/>
          <ac:spMkLst>
            <pc:docMk/>
            <pc:sldMk cId="3961999508" sldId="267"/>
            <ac:spMk id="10" creationId="{43446BC6-9177-F0DB-71A9-89E974381D4D}"/>
          </ac:spMkLst>
        </pc:spChg>
        <pc:spChg chg="del">
          <ac:chgData name="Anuska Dasgupta" userId="4be21074cbab5341" providerId="LiveId" clId="{BF5CF0C4-B88E-4EBC-8BBE-5573365B596B}" dt="2025-04-29T03:07:22.085" v="149" actId="478"/>
          <ac:spMkLst>
            <pc:docMk/>
            <pc:sldMk cId="3961999508" sldId="267"/>
            <ac:spMk id="11" creationId="{DB00D115-F2BC-FDAD-6147-4CADE8BF606E}"/>
          </ac:spMkLst>
        </pc:spChg>
        <pc:spChg chg="del">
          <ac:chgData name="Anuska Dasgupta" userId="4be21074cbab5341" providerId="LiveId" clId="{BF5CF0C4-B88E-4EBC-8BBE-5573365B596B}" dt="2025-04-29T03:07:22.085" v="149" actId="478"/>
          <ac:spMkLst>
            <pc:docMk/>
            <pc:sldMk cId="3961999508" sldId="267"/>
            <ac:spMk id="12" creationId="{6E9503F0-A6B2-F8CE-1C45-37FA0C4E454E}"/>
          </ac:spMkLst>
        </pc:spChg>
        <pc:spChg chg="add mod">
          <ac:chgData name="Anuska Dasgupta" userId="4be21074cbab5341" providerId="LiveId" clId="{BF5CF0C4-B88E-4EBC-8BBE-5573365B596B}" dt="2025-04-29T03:09:01.711" v="265" actId="1076"/>
          <ac:spMkLst>
            <pc:docMk/>
            <pc:sldMk cId="3961999508" sldId="267"/>
            <ac:spMk id="14" creationId="{91BDE6DC-6A7B-A587-C271-21DFE499CFF5}"/>
          </ac:spMkLst>
        </pc:spChg>
        <pc:picChg chg="add mod">
          <ac:chgData name="Anuska Dasgupta" userId="4be21074cbab5341" providerId="LiveId" clId="{BF5CF0C4-B88E-4EBC-8BBE-5573365B596B}" dt="2025-04-29T03:09:24.941" v="267" actId="1076"/>
          <ac:picMkLst>
            <pc:docMk/>
            <pc:sldMk cId="3961999508" sldId="267"/>
            <ac:picMk id="16" creationId="{39E75583-BFC4-09B6-BED2-C92F0CD26D4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6501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AF761-0C7B-FCC7-3701-0FF7D0C19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607051-D05D-3158-7CFB-4C3A71258E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393718-D8CB-3071-4015-B1A8495203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C2A8B-0D92-B56D-25C6-C2F73957E0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768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16925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Welcome to Ruhi: Revolutionizing Mental Health Support</a:t>
            </a:r>
            <a:endParaRPr lang="en-US" sz="4400" dirty="0"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24124" y="3587948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Introducing Ruhi</a:t>
            </a: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: An AI assistant that offers emotional support, fights loneliness, and promotes well-being.</a:t>
            </a:r>
            <a:endParaRPr lang="en-US" sz="1850" dirty="0">
              <a:latin typeface="+mj-lt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24124" y="4623197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Mission</a:t>
            </a: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: To make mental health support accessible and compassionate through AI.</a:t>
            </a:r>
            <a:endParaRPr lang="en-US" sz="1850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24124" y="565844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Vision</a:t>
            </a: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: Eliminate stigma and foster open, supportive mental health conversations.</a:t>
            </a:r>
            <a:endParaRPr lang="en-US" sz="1850" dirty="0">
              <a:latin typeface="+mj-lt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4124" y="6711553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D0CB85-6CE4-2F9F-4756-3CC86D51F51F}"/>
              </a:ext>
            </a:extLst>
          </p:cNvPr>
          <p:cNvSpPr/>
          <p:nvPr/>
        </p:nvSpPr>
        <p:spPr>
          <a:xfrm>
            <a:off x="0" y="7694341"/>
            <a:ext cx="14630400" cy="5352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1014603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Aligning with SDG Goals: A Global Impact</a:t>
            </a:r>
            <a:endParaRPr lang="en-US" sz="440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Goal 3: Good Health</a:t>
            </a:r>
            <a:endParaRPr lang="en-US" sz="2200" dirty="0">
              <a:latin typeface="+mj-lt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Promotes mental well-being worldwide as a priority.</a:t>
            </a:r>
            <a:endParaRPr lang="en-US" sz="1850" dirty="0">
              <a:latin typeface="+mj-lt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341245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Goal 10: Reduced Inequality</a:t>
            </a:r>
            <a:endParaRPr lang="en-US" sz="2200" dirty="0">
              <a:latin typeface="+mj-lt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Free support ensures equal mental health access for all.</a:t>
            </a:r>
            <a:endParaRPr lang="en-US" sz="1850" dirty="0">
              <a:latin typeface="+mj-lt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7345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Goal 16: Peace &amp; Justice</a:t>
            </a:r>
            <a:endParaRPr lang="en-US" sz="2200" dirty="0">
              <a:latin typeface="+mj-lt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Fosters emotional health for a peaceful, just society.</a:t>
            </a:r>
            <a:endParaRPr lang="en-US" sz="1850" dirty="0"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2F651C-4D01-B1A0-BA57-F7599792D6A6}"/>
              </a:ext>
            </a:extLst>
          </p:cNvPr>
          <p:cNvSpPr/>
          <p:nvPr/>
        </p:nvSpPr>
        <p:spPr>
          <a:xfrm>
            <a:off x="0" y="7694341"/>
            <a:ext cx="14630400" cy="5352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5448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The Future of Mental Wellness: Ruhi's Impact</a:t>
            </a:r>
            <a:endParaRPr lang="en-US" sz="4400" dirty="0">
              <a:latin typeface="+mj-lt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4124" y="3321487"/>
            <a:ext cx="179427" cy="878562"/>
          </a:xfrm>
          <a:prstGeom prst="roundRect">
            <a:avLst>
              <a:gd name="adj" fmla="val 5603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62524" y="33214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Healthier Tomorrow</a:t>
            </a:r>
            <a:endParaRPr lang="en-US" sz="2200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6862524" y="3817025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Empowers people to overcome mental struggles with support.</a:t>
            </a:r>
            <a:endParaRPr lang="en-US" sz="1850" dirty="0">
              <a:latin typeface="+mj-lt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683097" y="4439364"/>
            <a:ext cx="179427" cy="878562"/>
          </a:xfrm>
          <a:prstGeom prst="roundRect">
            <a:avLst>
              <a:gd name="adj" fmla="val 5603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21498" y="44393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Partner in Wellness</a:t>
            </a:r>
            <a:endParaRPr lang="en-US" sz="2200" dirty="0">
              <a:latin typeface="+mj-lt"/>
            </a:endParaRPr>
          </a:p>
        </p:txBody>
      </p:sp>
      <p:sp>
        <p:nvSpPr>
          <p:cNvPr id="9" name="Text 6"/>
          <p:cNvSpPr/>
          <p:nvPr/>
        </p:nvSpPr>
        <p:spPr>
          <a:xfrm>
            <a:off x="7221498" y="4934903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Ruhi offers accessible mental health with empathetic AI.</a:t>
            </a:r>
            <a:endParaRPr lang="en-US" sz="1850" dirty="0">
              <a:latin typeface="+mj-lt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042190" y="5557242"/>
            <a:ext cx="179427" cy="878562"/>
          </a:xfrm>
          <a:prstGeom prst="roundRect">
            <a:avLst>
              <a:gd name="adj" fmla="val 5603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80590" y="55572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Join the Movement</a:t>
            </a:r>
            <a:endParaRPr lang="en-US" sz="2200" dirty="0">
              <a:latin typeface="+mj-lt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580590" y="6052780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Break silence, challenge stigma, and promote daily wellness.</a:t>
            </a:r>
            <a:endParaRPr lang="en-US" sz="1850" dirty="0"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AE7CFA-19D6-60B6-D567-1022793E58BC}"/>
              </a:ext>
            </a:extLst>
          </p:cNvPr>
          <p:cNvSpPr/>
          <p:nvPr/>
        </p:nvSpPr>
        <p:spPr>
          <a:xfrm>
            <a:off x="0" y="7694341"/>
            <a:ext cx="14630400" cy="5352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E5B90-3A21-9A22-2C48-784510B0D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9EC4B64C-72D4-811D-F6B5-2E36CACDE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6068CCCF-C261-42BB-2BC2-6BFC1E7472FF}"/>
              </a:ext>
            </a:extLst>
          </p:cNvPr>
          <p:cNvSpPr/>
          <p:nvPr/>
        </p:nvSpPr>
        <p:spPr>
          <a:xfrm>
            <a:off x="837724" y="4122420"/>
            <a:ext cx="1121818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Features of Ruhi</a:t>
            </a:r>
            <a:endParaRPr lang="en-US" sz="4400" dirty="0"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3DF3A04-AFFA-6A2F-CFA0-1F65C5BFA113}"/>
              </a:ext>
            </a:extLst>
          </p:cNvPr>
          <p:cNvSpPr/>
          <p:nvPr/>
        </p:nvSpPr>
        <p:spPr>
          <a:xfrm>
            <a:off x="0" y="7694341"/>
            <a:ext cx="14630400" cy="5352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BDE6DC-6A7B-A587-C271-21DFE499CFF5}"/>
              </a:ext>
            </a:extLst>
          </p:cNvPr>
          <p:cNvSpPr txBox="1"/>
          <p:nvPr/>
        </p:nvSpPr>
        <p:spPr>
          <a:xfrm>
            <a:off x="703909" y="5072441"/>
            <a:ext cx="128559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24/7 mental health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Mindfulness exercises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Personal well being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interactive chats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calming techniques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daily affirmations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and mood tracking</a:t>
            </a:r>
            <a:endParaRPr lang="en-IN" sz="2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9E75583-BFC4-09B6-BED2-C92F0CD26D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1814" y="3440941"/>
            <a:ext cx="4473328" cy="413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999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904267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800" kern="0" spc="-89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The Power of Talking: Why It Matters</a:t>
            </a:r>
            <a:endParaRPr lang="en-US" sz="480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Healing Tool</a:t>
            </a:r>
            <a:endParaRPr lang="en-US" sz="2400" dirty="0">
              <a:latin typeface="+mj-lt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00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Talking processes emotions, lowers stress, and reduces anxiety.</a:t>
            </a:r>
            <a:endParaRPr lang="en-US" sz="2000" dirty="0">
              <a:latin typeface="+mj-lt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Physical Benefits</a:t>
            </a:r>
            <a:endParaRPr lang="en-US" sz="2400" dirty="0">
              <a:latin typeface="+mj-lt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00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Reduces heart rate and cortisol, boosts serotonin for happiness.</a:t>
            </a:r>
            <a:endParaRPr lang="en-US" sz="2000" dirty="0">
              <a:latin typeface="+mj-lt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Connection</a:t>
            </a:r>
            <a:endParaRPr lang="en-US" sz="2400" dirty="0">
              <a:latin typeface="+mj-lt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00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Feeling heard and understood fosters emotional support.</a:t>
            </a:r>
            <a:endParaRPr lang="en-US" sz="2000" dirty="0"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CD8E6F6-07DF-AFD2-DB66-314B522F89F3}"/>
              </a:ext>
            </a:extLst>
          </p:cNvPr>
          <p:cNvSpPr/>
          <p:nvPr/>
        </p:nvSpPr>
        <p:spPr>
          <a:xfrm>
            <a:off x="0" y="7694341"/>
            <a:ext cx="14630400" cy="5352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122420"/>
            <a:ext cx="1121818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Loneliness and Dementia: A Hidden Epidemic</a:t>
            </a:r>
            <a:endParaRPr lang="en-US" sz="4400" dirty="0">
              <a:latin typeface="+mj-lt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37724" y="545461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15559" y="5454610"/>
            <a:ext cx="282928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Loneliness &amp; Dementia</a:t>
            </a:r>
            <a:endParaRPr lang="en-US" sz="2200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1615559" y="5950148"/>
            <a:ext cx="338089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Loneliness raises dementia risk by 40%, accelerating cognitive decline.</a:t>
            </a:r>
            <a:endParaRPr lang="en-US" sz="1850" dirty="0">
              <a:latin typeface="+mj-lt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235773" y="545461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013609" y="54546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Neural Atrophy</a:t>
            </a:r>
            <a:endParaRPr lang="en-US" sz="2200" dirty="0">
              <a:latin typeface="+mj-lt"/>
            </a:endParaRPr>
          </a:p>
        </p:txBody>
      </p:sp>
      <p:sp>
        <p:nvSpPr>
          <p:cNvPr id="9" name="Text 6"/>
          <p:cNvSpPr/>
          <p:nvPr/>
        </p:nvSpPr>
        <p:spPr>
          <a:xfrm>
            <a:off x="6013609" y="5950148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Social isolation harms brain function and memory retention.</a:t>
            </a:r>
            <a:endParaRPr lang="en-US" sz="1850" dirty="0">
              <a:latin typeface="+mj-lt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9633823" y="545461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1658" y="54546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A Silent Crisis</a:t>
            </a:r>
            <a:endParaRPr lang="en-US" sz="2200" dirty="0">
              <a:latin typeface="+mj-lt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411658" y="5950148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Over 40% elderly report loneliness, heightening disease vulnerability.</a:t>
            </a:r>
            <a:endParaRPr lang="en-US" sz="1850" dirty="0"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288964-85B8-46C5-F691-67B761808F88}"/>
              </a:ext>
            </a:extLst>
          </p:cNvPr>
          <p:cNvSpPr/>
          <p:nvPr/>
        </p:nvSpPr>
        <p:spPr>
          <a:xfrm>
            <a:off x="0" y="7694341"/>
            <a:ext cx="14630400" cy="5352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4860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ea typeface="Source Serif Pro Semi Bold" pitchFamily="34" charset="-122"/>
                <a:cs typeface="Source Serif Pro Semi Bold" pitchFamily="34" charset="-120"/>
              </a:rPr>
              <a:t>Loneliness and Depression: The Vicious Cycle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2843927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30832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ea typeface="Source Serif Pro Semi Bold" pitchFamily="34" charset="-122"/>
                <a:cs typeface="Source Serif Pro Semi Bold" pitchFamily="34" charset="-120"/>
              </a:rPr>
              <a:t>Loneliness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357878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Leads to emotional isolation and depression.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4280178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45194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ea typeface="Source Serif Pro Semi Bold" pitchFamily="34" charset="-122"/>
                <a:cs typeface="Source Serif Pro Semi Bold" pitchFamily="34" charset="-120"/>
              </a:rPr>
              <a:t>Depression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5015032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Causes social withdrawal, deepening loneliness.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5716429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59557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ea typeface="Source Serif Pro Semi Bold" pitchFamily="34" charset="-122"/>
                <a:cs typeface="Source Serif Pro Semi Bold" pitchFamily="34" charset="-120"/>
              </a:rPr>
              <a:t>Cycle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6451283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Each feeds the other, worsening mental health.</a:t>
            </a:r>
            <a:endParaRPr lang="en-US" sz="18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742665-318A-19CB-694C-EC0173897B64}"/>
              </a:ext>
            </a:extLst>
          </p:cNvPr>
          <p:cNvSpPr/>
          <p:nvPr/>
        </p:nvSpPr>
        <p:spPr>
          <a:xfrm>
            <a:off x="0" y="7694341"/>
            <a:ext cx="14630400" cy="5352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38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8159" y="582811"/>
            <a:ext cx="7660481" cy="1246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kern="0" spc="-79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Why Talking is Crucial for Mental Health</a:t>
            </a:r>
            <a:endParaRPr lang="en-US" sz="3900" dirty="0">
              <a:latin typeface="+mj-lt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28159" y="2147530"/>
            <a:ext cx="7660481" cy="1216938"/>
          </a:xfrm>
          <a:prstGeom prst="roundRect">
            <a:avLst>
              <a:gd name="adj" fmla="val 73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47711" y="2367082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Emotional Release</a:t>
            </a:r>
            <a:endParaRPr lang="en-US" sz="1950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6447711" y="2805827"/>
            <a:ext cx="722137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Talking helps reduce anxiety and stress.</a:t>
            </a:r>
            <a:endParaRPr lang="en-US" sz="1650" dirty="0">
              <a:latin typeface="+mj-lt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228159" y="3576399"/>
            <a:ext cx="7660481" cy="1216938"/>
          </a:xfrm>
          <a:prstGeom prst="roundRect">
            <a:avLst>
              <a:gd name="adj" fmla="val 73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47711" y="3795951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Cognitive Clarity</a:t>
            </a:r>
            <a:endParaRPr lang="en-US" sz="1950" dirty="0">
              <a:latin typeface="+mj-lt"/>
            </a:endParaRPr>
          </a:p>
        </p:txBody>
      </p:sp>
      <p:sp>
        <p:nvSpPr>
          <p:cNvPr id="9" name="Text 6"/>
          <p:cNvSpPr/>
          <p:nvPr/>
        </p:nvSpPr>
        <p:spPr>
          <a:xfrm>
            <a:off x="6447711" y="4234696"/>
            <a:ext cx="722137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Processing thoughts aids in finding solutions.</a:t>
            </a:r>
            <a:endParaRPr lang="en-US" sz="1650" dirty="0">
              <a:latin typeface="+mj-lt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228159" y="5005268"/>
            <a:ext cx="7660481" cy="1216938"/>
          </a:xfrm>
          <a:prstGeom prst="roundRect">
            <a:avLst>
              <a:gd name="adj" fmla="val 73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47711" y="5224820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Empathetic Listening</a:t>
            </a:r>
            <a:endParaRPr lang="en-US" sz="1950" dirty="0">
              <a:latin typeface="+mj-lt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447711" y="5663565"/>
            <a:ext cx="722137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Feeling understood lessens feelings of isolation.</a:t>
            </a:r>
            <a:endParaRPr lang="en-US" sz="1650" dirty="0">
              <a:latin typeface="+mj-lt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228159" y="6434138"/>
            <a:ext cx="7660481" cy="1216938"/>
          </a:xfrm>
          <a:prstGeom prst="roundRect">
            <a:avLst>
              <a:gd name="adj" fmla="val 73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47711" y="6653689"/>
            <a:ext cx="2493526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Break Silence</a:t>
            </a:r>
            <a:endParaRPr lang="en-US" sz="1950" dirty="0">
              <a:latin typeface="+mj-lt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447711" y="7092434"/>
            <a:ext cx="7221379" cy="339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Encourages seeking help and ending stigma.</a:t>
            </a:r>
            <a:endParaRPr lang="en-US" sz="1650" dirty="0"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E3C16D-6C98-4598-C13A-095C5EF5F305}"/>
              </a:ext>
            </a:extLst>
          </p:cNvPr>
          <p:cNvSpPr/>
          <p:nvPr/>
        </p:nvSpPr>
        <p:spPr>
          <a:xfrm>
            <a:off x="0" y="7694341"/>
            <a:ext cx="14630400" cy="5352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118011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The Need for Ruhi: AI for Mental Health Support</a:t>
            </a:r>
            <a:endParaRPr lang="en-US" sz="440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307633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Accessible &amp; Anonymous</a:t>
            </a:r>
            <a:endParaRPr lang="en-US" sz="2200" dirty="0">
              <a:latin typeface="+mj-lt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Available 24/7 for personalized, judgment-free support.</a:t>
            </a:r>
            <a:endParaRPr lang="en-US" sz="1850" dirty="0">
              <a:latin typeface="+mj-lt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Break Barriers</a:t>
            </a:r>
            <a:endParaRPr lang="en-US" sz="2200" dirty="0">
              <a:latin typeface="+mj-lt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Free support removes stigma and financial limitations.</a:t>
            </a:r>
            <a:endParaRPr lang="en-US" sz="1850" dirty="0">
              <a:latin typeface="+mj-lt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AI Empathy</a:t>
            </a:r>
            <a:endParaRPr lang="en-US" sz="2200" dirty="0">
              <a:latin typeface="+mj-lt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Active listening and thoughtful responses encourage openness.</a:t>
            </a:r>
            <a:endParaRPr lang="en-US" sz="1850" dirty="0"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8CF79F-B35A-7307-DF5E-396C425BA458}"/>
              </a:ext>
            </a:extLst>
          </p:cNvPr>
          <p:cNvSpPr/>
          <p:nvPr/>
        </p:nvSpPr>
        <p:spPr>
          <a:xfrm>
            <a:off x="0" y="7694341"/>
            <a:ext cx="14630400" cy="5352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56893"/>
            <a:ext cx="912387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Ruhi's Role in Mental Health Diseases</a:t>
            </a:r>
            <a:endParaRPr lang="en-US" sz="440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837724" y="191988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Ally for Anxiety</a:t>
            </a:r>
            <a:endParaRPr lang="en-US" sz="2200" dirty="0">
              <a:latin typeface="+mj-lt"/>
            </a:endParaRPr>
          </a:p>
        </p:txBody>
      </p:sp>
      <p:sp>
        <p:nvSpPr>
          <p:cNvPr id="4" name="Text 2"/>
          <p:cNvSpPr/>
          <p:nvPr/>
        </p:nvSpPr>
        <p:spPr>
          <a:xfrm>
            <a:off x="837724" y="263080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Helps manage symptoms through conversation and guidance.</a:t>
            </a:r>
            <a:endParaRPr lang="en-US" sz="1850" dirty="0">
              <a:latin typeface="+mj-lt"/>
            </a:endParaRPr>
          </a:p>
        </p:txBody>
      </p:sp>
      <p:sp>
        <p:nvSpPr>
          <p:cNvPr id="5" name="Text 3"/>
          <p:cNvSpPr/>
          <p:nvPr/>
        </p:nvSpPr>
        <p:spPr>
          <a:xfrm>
            <a:off x="837724" y="3372803"/>
            <a:ext cx="301502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Depression &amp; Loneliness</a:t>
            </a:r>
            <a:endParaRPr lang="en-US" sz="2200" dirty="0">
              <a:latin typeface="+mj-lt"/>
            </a:endParaRPr>
          </a:p>
        </p:txBody>
      </p:sp>
      <p:sp>
        <p:nvSpPr>
          <p:cNvPr id="6" name="Text 4"/>
          <p:cNvSpPr/>
          <p:nvPr/>
        </p:nvSpPr>
        <p:spPr>
          <a:xfrm>
            <a:off x="837724" y="4083725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Promotes coping and emotional insight.</a:t>
            </a:r>
            <a:endParaRPr lang="en-US" sz="1850" dirty="0">
              <a:latin typeface="+mj-lt"/>
            </a:endParaRPr>
          </a:p>
        </p:txBody>
      </p:sp>
      <p:sp>
        <p:nvSpPr>
          <p:cNvPr id="7" name="Text 5"/>
          <p:cNvSpPr/>
          <p:nvPr/>
        </p:nvSpPr>
        <p:spPr>
          <a:xfrm>
            <a:off x="837724" y="48257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Self-Care</a:t>
            </a:r>
            <a:endParaRPr lang="en-US" sz="2200" dirty="0">
              <a:latin typeface="+mj-lt"/>
            </a:endParaRPr>
          </a:p>
        </p:txBody>
      </p:sp>
      <p:sp>
        <p:nvSpPr>
          <p:cNvPr id="8" name="Text 6"/>
          <p:cNvSpPr/>
          <p:nvPr/>
        </p:nvSpPr>
        <p:spPr>
          <a:xfrm>
            <a:off x="837724" y="553664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Encourages mindfulness, journaling, and reflection.</a:t>
            </a:r>
            <a:endParaRPr lang="en-US" sz="1850" dirty="0">
              <a:latin typeface="+mj-lt"/>
            </a:endParaRPr>
          </a:p>
        </p:txBody>
      </p:sp>
      <p:sp>
        <p:nvSpPr>
          <p:cNvPr id="9" name="Text 7"/>
          <p:cNvSpPr/>
          <p:nvPr/>
        </p:nvSpPr>
        <p:spPr>
          <a:xfrm>
            <a:off x="837724" y="62786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Mood Monitoring</a:t>
            </a:r>
            <a:endParaRPr lang="en-US" sz="2200" dirty="0">
              <a:latin typeface="+mj-lt"/>
            </a:endParaRPr>
          </a:p>
        </p:txBody>
      </p:sp>
      <p:sp>
        <p:nvSpPr>
          <p:cNvPr id="10" name="Text 8"/>
          <p:cNvSpPr/>
          <p:nvPr/>
        </p:nvSpPr>
        <p:spPr>
          <a:xfrm>
            <a:off x="837724" y="698956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Tracks emotional health to personalize support.</a:t>
            </a:r>
            <a:endParaRPr lang="en-US" sz="1850" dirty="0"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E065F0-51E2-3ED2-63EF-BB5677612C41}"/>
              </a:ext>
            </a:extLst>
          </p:cNvPr>
          <p:cNvSpPr/>
          <p:nvPr/>
        </p:nvSpPr>
        <p:spPr>
          <a:xfrm>
            <a:off x="0" y="7694341"/>
            <a:ext cx="14630400" cy="5352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7236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Changing Perspectives on Mental Health with Ruhi</a:t>
            </a:r>
            <a:endParaRPr lang="en-US" sz="4400" dirty="0">
              <a:latin typeface="+mj-lt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4124" y="380857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4374" y="3866555"/>
            <a:ext cx="337899" cy="42243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01959" y="38085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Normalize Talk</a:t>
            </a:r>
            <a:endParaRPr lang="en-US" sz="2200" dirty="0">
              <a:latin typeface="+mj-lt"/>
            </a:endParaRPr>
          </a:p>
        </p:txBody>
      </p:sp>
      <p:sp>
        <p:nvSpPr>
          <p:cNvPr id="7" name="Text 3"/>
          <p:cNvSpPr/>
          <p:nvPr/>
        </p:nvSpPr>
        <p:spPr>
          <a:xfrm>
            <a:off x="7101959" y="4304109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Breaks taboos around discussing mental health.</a:t>
            </a:r>
            <a:endParaRPr lang="en-US" sz="1850" dirty="0">
              <a:latin typeface="+mj-lt"/>
            </a:endParaRPr>
          </a:p>
        </p:txBody>
      </p:sp>
      <p:sp>
        <p:nvSpPr>
          <p:cNvPr id="8" name="Shape 4"/>
          <p:cNvSpPr/>
          <p:nvPr/>
        </p:nvSpPr>
        <p:spPr>
          <a:xfrm>
            <a:off x="10178058" y="380857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78308" y="3866555"/>
            <a:ext cx="337899" cy="42243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55893" y="38085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Trusted Companion</a:t>
            </a:r>
            <a:endParaRPr lang="en-US" sz="2200" dirty="0">
              <a:latin typeface="+mj-lt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0955893" y="4304109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Continuous empathetic support for daily struggles.</a:t>
            </a:r>
            <a:endParaRPr lang="en-US" sz="1850" dirty="0">
              <a:latin typeface="+mj-lt"/>
            </a:endParaRPr>
          </a:p>
        </p:txBody>
      </p:sp>
      <p:sp>
        <p:nvSpPr>
          <p:cNvPr id="12" name="Shape 7"/>
          <p:cNvSpPr/>
          <p:nvPr/>
        </p:nvSpPr>
        <p:spPr>
          <a:xfrm>
            <a:off x="6324124" y="557867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4374" y="5636657"/>
            <a:ext cx="337899" cy="42243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101959" y="55786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+mj-lt"/>
                <a:ea typeface="Source Serif Pro Semi Bold" pitchFamily="34" charset="-122"/>
                <a:cs typeface="Source Serif Pro Semi Bold" pitchFamily="34" charset="-120"/>
              </a:rPr>
              <a:t>Societal Change</a:t>
            </a:r>
            <a:endParaRPr lang="en-US" sz="2200" dirty="0">
              <a:latin typeface="+mj-lt"/>
            </a:endParaRPr>
          </a:p>
        </p:txBody>
      </p:sp>
      <p:sp>
        <p:nvSpPr>
          <p:cNvPr id="15" name="Text 9"/>
          <p:cNvSpPr/>
          <p:nvPr/>
        </p:nvSpPr>
        <p:spPr>
          <a:xfrm>
            <a:off x="7101959" y="6074212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+mj-lt"/>
                <a:ea typeface="Source Sans Pro" pitchFamily="34" charset="-122"/>
                <a:cs typeface="Source Sans Pro" pitchFamily="34" charset="-120"/>
              </a:rPr>
              <a:t>Promotes self-care and support as social norms.</a:t>
            </a:r>
            <a:endParaRPr lang="en-US" sz="1850" dirty="0"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6545F55-5927-B048-1A38-669CD0A3EDC8}"/>
              </a:ext>
            </a:extLst>
          </p:cNvPr>
          <p:cNvSpPr/>
          <p:nvPr/>
        </p:nvSpPr>
        <p:spPr>
          <a:xfrm>
            <a:off x="0" y="7694341"/>
            <a:ext cx="14630400" cy="53525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4">
      <a:majorFont>
        <a:latin typeface="Lucida Fax"/>
        <a:ea typeface=""/>
        <a:cs typeface=""/>
      </a:majorFont>
      <a:minorFont>
        <a:latin typeface="Lucida Fax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466</Words>
  <Application>Microsoft Office PowerPoint</Application>
  <PresentationFormat>Custom</PresentationFormat>
  <Paragraphs>90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Source Sans Pro</vt:lpstr>
      <vt:lpstr>Source Serif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Anuska Dasgupta</cp:lastModifiedBy>
  <cp:revision>2</cp:revision>
  <dcterms:created xsi:type="dcterms:W3CDTF">2025-04-28T16:48:13Z</dcterms:created>
  <dcterms:modified xsi:type="dcterms:W3CDTF">2025-04-29T03:09:49Z</dcterms:modified>
</cp:coreProperties>
</file>